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6" r:id="rId5"/>
    <p:sldId id="292" r:id="rId6"/>
    <p:sldId id="277" r:id="rId7"/>
    <p:sldId id="293" r:id="rId8"/>
    <p:sldId id="290" r:id="rId9"/>
    <p:sldId id="291" r:id="rId10"/>
    <p:sldId id="289" r:id="rId11"/>
    <p:sldId id="294" r:id="rId12"/>
    <p:sldId id="28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3532"/>
    <a:srgbClr val="00A0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46" d="100"/>
          <a:sy n="46" d="100"/>
        </p:scale>
        <p:origin x="184" y="1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20.png>
</file>

<file path=ppt/media/image3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35AB35-27AD-41C9-8A3D-4E300AAF8DE1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6BAE94-C8DC-420E-8FEF-AC182DE0E7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5891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Step 1: Divide the Number in base 10 by the value of the new base</a:t>
            </a:r>
          </a:p>
          <a:p>
            <a:r>
              <a:rPr lang="en-GB" dirty="0"/>
              <a:t>Step 2: Record the quotient and the remainder</a:t>
            </a:r>
          </a:p>
          <a:p>
            <a:r>
              <a:rPr lang="en-GB" dirty="0"/>
              <a:t>Step 3: Divide the quotient from the earlier division with the new base</a:t>
            </a:r>
          </a:p>
          <a:p>
            <a:r>
              <a:rPr lang="en-GB" dirty="0"/>
              <a:t>Step 4: Record the quotient and the remained. Repeat Step 3 and 4 until the quotient is zero.</a:t>
            </a:r>
          </a:p>
          <a:p>
            <a:r>
              <a:rPr lang="en-GB" dirty="0"/>
              <a:t>Step 5: Record the remainder from the last division to the first division. This value is the result in the new base.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908EDB-91C6-436E-A1DE-E1F7D3553FF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744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A0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CCC67-8755-4C7F-95C9-D98ED7841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noFill/>
          <a:ln>
            <a:noFill/>
          </a:ln>
        </p:spPr>
        <p:txBody>
          <a:bodyPr anchor="ctr"/>
          <a:lstStyle>
            <a:lvl1pPr algn="ctr">
              <a:defRPr sz="6000" cap="all" baseline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F41145-FD27-473A-94AC-ABE0D7CDC1CF}"/>
              </a:ext>
            </a:extLst>
          </p:cNvPr>
          <p:cNvSpPr/>
          <p:nvPr userDrawn="1"/>
        </p:nvSpPr>
        <p:spPr>
          <a:xfrm>
            <a:off x="0" y="5094000"/>
            <a:ext cx="12192000" cy="176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21AA752F-11B8-4516-853E-EFD4393FC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0693" y="4680487"/>
            <a:ext cx="4255377" cy="25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250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1266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8D7C0-5258-4E4C-9DE6-8D3E0E3CA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9204000" cy="6858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0F7414-BB78-47EB-89E0-3426673D1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04000" y="0"/>
            <a:ext cx="2988000" cy="6858001"/>
          </a:xfrm>
          <a:solidFill>
            <a:srgbClr val="063532"/>
          </a:solidFill>
          <a:ln>
            <a:solidFill>
              <a:srgbClr val="06353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03749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91979B-59EA-4CCE-8503-0F299579E4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687"/>
            <a:ext cx="9204000" cy="68553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06C97A-F7FB-4FD7-B09C-7BE5B50322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04000" y="0"/>
            <a:ext cx="2988000" cy="6858000"/>
          </a:xfrm>
          <a:solidFill>
            <a:srgbClr val="063532"/>
          </a:solidFill>
          <a:ln>
            <a:solidFill>
              <a:srgbClr val="06353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0890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6996C-B551-4F54-91B3-FA5917735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72FB0-FBE2-4395-983D-F8D8D4E2A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996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4AB5A-DA2E-492C-B8B5-EF222801E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noFill/>
          <a:ln>
            <a:noFill/>
          </a:ln>
        </p:spPr>
        <p:txBody>
          <a:bodyPr anchor="ctr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051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A6BB-B17B-4251-885C-A7D59834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E501D-C73B-4265-B953-B7BCE5FCF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574498"/>
            <a:ext cx="6019800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EA1FA-707F-4F7A-885E-9217F4615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74498"/>
            <a:ext cx="6019795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5053C7-C2A0-4A35-8C6C-54CE7D46505E}"/>
              </a:ext>
            </a:extLst>
          </p:cNvPr>
          <p:cNvCxnSpPr>
            <a:stCxn id="2" idx="2"/>
          </p:cNvCxnSpPr>
          <p:nvPr userDrawn="1"/>
        </p:nvCxnSpPr>
        <p:spPr>
          <a:xfrm>
            <a:off x="6096000" y="1325563"/>
            <a:ext cx="0" cy="5532437"/>
          </a:xfrm>
          <a:prstGeom prst="line">
            <a:avLst/>
          </a:prstGeom>
          <a:ln w="50800">
            <a:solidFill>
              <a:srgbClr val="0635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8849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A6BB-B17B-4251-885C-A7D59834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E501D-C73B-4265-B953-B7BCE5FCF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574498"/>
            <a:ext cx="6019800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EA1FA-707F-4F7A-885E-9217F4615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74498"/>
            <a:ext cx="6019795" cy="509142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5053C7-C2A0-4A35-8C6C-54CE7D46505E}"/>
              </a:ext>
            </a:extLst>
          </p:cNvPr>
          <p:cNvCxnSpPr>
            <a:stCxn id="2" idx="2"/>
          </p:cNvCxnSpPr>
          <p:nvPr userDrawn="1"/>
        </p:nvCxnSpPr>
        <p:spPr>
          <a:xfrm>
            <a:off x="6096000" y="1325563"/>
            <a:ext cx="0" cy="5532437"/>
          </a:xfrm>
          <a:prstGeom prst="line">
            <a:avLst/>
          </a:prstGeom>
          <a:ln w="50800">
            <a:solidFill>
              <a:srgbClr val="0635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1436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7FB9D-034B-4310-BE19-7B6460722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098664-8D46-4F6D-B21F-4F26950170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325562"/>
            <a:ext cx="6096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AF0D8B17-2977-431C-AA4D-7F18645E87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1325563"/>
            <a:ext cx="6096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BEE146D2-4798-4B50-BB3F-E6AEAED823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39080" y="5897181"/>
            <a:ext cx="440984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FC5159FC-5443-43D7-87F5-3357F23A07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3080" y="5897181"/>
            <a:ext cx="440984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1975573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7FB9D-034B-4310-BE19-7B6460722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098664-8D46-4F6D-B21F-4F26950170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325562"/>
            <a:ext cx="4068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AF0D8B17-2977-431C-AA4D-7F18645E87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87839" y="1325563"/>
            <a:ext cx="4068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BEE146D2-4798-4B50-BB3F-E6AEAED823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07678" y="1606534"/>
            <a:ext cx="406800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FC5159FC-5443-43D7-87F5-3357F23A07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606534"/>
            <a:ext cx="406800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1BA980A2-8453-4123-9F10-81897DEB37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95517" y="1325561"/>
            <a:ext cx="4068000" cy="5532437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C037C47E-4E22-4CFE-807F-0565E4228F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95517" y="1606534"/>
            <a:ext cx="4068000" cy="914400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172817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9AEE1A3C-32B1-47F0-853B-753E92CC77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098664-8D46-4F6D-B21F-4F26950170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43800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AF0D8B17-2977-431C-AA4D-7F18645E87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3800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FC5159FC-5443-43D7-87F5-3357F23A07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2817181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2B02517A-2202-4E6C-99FC-073278ACA88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6000" y="0"/>
            <a:ext cx="6096000" cy="3420000"/>
          </a:xfrm>
          <a:ln w="38100">
            <a:solidFill>
              <a:srgbClr val="063532"/>
            </a:solidFill>
          </a:ln>
        </p:spPr>
        <p:txBody>
          <a:bodyPr/>
          <a:lstStyle/>
          <a:p>
            <a:endParaRPr lang="en-GB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583D84AF-BD40-4A9C-82A4-A5A8D8D15F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26660" y="2817180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A333887B-3F95-4F6D-A901-FE1525F4F8D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0" y="6237181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9C74C9DD-97E2-42EF-9561-6787877BFD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96000" y="6237181"/>
            <a:ext cx="6096000" cy="602819"/>
          </a:xfrm>
          <a:solidFill>
            <a:srgbClr val="063532">
              <a:alpha val="50000"/>
            </a:srgb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40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837601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46D8F-E493-4771-B1DD-D3FB2CED9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7003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0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942978-71AA-481E-8E00-3ADA30545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rgbClr val="063532"/>
          </a:solidFill>
          <a:ln>
            <a:solidFill>
              <a:srgbClr val="06353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1E043-5AE5-416F-A4E6-AD45B0DB8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5977" y="1514982"/>
            <a:ext cx="11200047" cy="5080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3393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9" r:id="rId5"/>
    <p:sldLayoutId id="2147483653" r:id="rId6"/>
    <p:sldLayoutId id="2147483660" r:id="rId7"/>
    <p:sldLayoutId id="2147483658" r:id="rId8"/>
    <p:sldLayoutId id="2147483654" r:id="rId9"/>
    <p:sldLayoutId id="2147483655" r:id="rId10"/>
    <p:sldLayoutId id="2147483656" r:id="rId11"/>
    <p:sldLayoutId id="214748365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bg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600" kern="1200" cap="all" baseline="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1pPr>
      <a:lvl2pPr marL="36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2pPr>
      <a:lvl3pPr marL="72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3pPr>
      <a:lvl4pPr marL="108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4pPr>
      <a:lvl5pPr marL="144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Gill Sans MT" panose="020B05020201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emf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7.emf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3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emf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2.png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16076-D6C8-496A-A001-2F3B806DB3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Working with Binary Numbers</a:t>
            </a:r>
          </a:p>
        </p:txBody>
      </p:sp>
      <p:pic>
        <p:nvPicPr>
          <p:cNvPr id="3" name="slide-01" descr="slide-01">
            <a:hlinkClick r:id="" action="ppaction://media"/>
            <a:extLst>
              <a:ext uri="{FF2B5EF4-FFF2-40B4-BE49-F238E27FC236}">
                <a16:creationId xmlns:a16="http://schemas.microsoft.com/office/drawing/2014/main" id="{B2FF3D51-FB6F-D142-B6E2-1BD6FF5FCE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48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7817F1-6A54-4FBA-A038-CF0A3B7DB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we need to work with Binary Numbers?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E637EF-0B22-3847-BBC3-7B969D678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6E38F3-0180-2D47-9BB3-0AB964EB8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699C5D-401B-8643-BE78-763B058E80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54132C-D272-9945-A8EF-87B73314F7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slide-02" descr="slide-02">
            <a:hlinkClick r:id="" action="ppaction://media"/>
            <a:extLst>
              <a:ext uri="{FF2B5EF4-FFF2-40B4-BE49-F238E27FC236}">
                <a16:creationId xmlns:a16="http://schemas.microsoft.com/office/drawing/2014/main" id="{260B887F-B054-0742-A164-E344403522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979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2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155B1-AFFE-4CC8-9F6D-532B0AD3B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Conversion from Decimal to Another 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93024-8C26-446F-A7D3-7E70DDAA0A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Conversion is achieved through division with the number base continually until the Result is zero.</a:t>
            </a:r>
          </a:p>
          <a:p>
            <a:endParaRPr lang="en-GB" dirty="0"/>
          </a:p>
          <a:p>
            <a:r>
              <a:rPr lang="en-GB" dirty="0"/>
              <a:t>For example, convert 27 into binary and 197 to Octal.</a:t>
            </a:r>
          </a:p>
          <a:p>
            <a:endParaRPr lang="en-GB" dirty="0"/>
          </a:p>
          <a:p>
            <a:r>
              <a:rPr lang="en-GB" dirty="0"/>
              <a:t>You never have to do this in practice – and a calculator can do it for you.</a:t>
            </a:r>
          </a:p>
          <a:p>
            <a:endParaRPr lang="en-GB" dirty="0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7643008F-0668-4464-99B3-C670DB70749F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64523922"/>
              </p:ext>
            </p:extLst>
          </p:nvPr>
        </p:nvGraphicFramePr>
        <p:xfrm>
          <a:off x="6172202" y="1336795"/>
          <a:ext cx="6019800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4950">
                  <a:extLst>
                    <a:ext uri="{9D8B030D-6E8A-4147-A177-3AD203B41FA5}">
                      <a16:colId xmlns:a16="http://schemas.microsoft.com/office/drawing/2014/main" val="3527294006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4227170688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2996729947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12339561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Remainder</a:t>
                      </a:r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260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27 ÷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7213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13 ÷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024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6 ÷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9200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3 ÷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9442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 ÷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854210"/>
                  </a:ext>
                </a:extLst>
              </a:tr>
            </a:tbl>
          </a:graphicData>
        </a:graphic>
      </p:graphicFrame>
      <p:sp>
        <p:nvSpPr>
          <p:cNvPr id="15" name="Arrow: Up 14">
            <a:extLst>
              <a:ext uri="{FF2B5EF4-FFF2-40B4-BE49-F238E27FC236}">
                <a16:creationId xmlns:a16="http://schemas.microsoft.com/office/drawing/2014/main" id="{EBBDDEEE-9AC9-4B16-AC1B-D41967526C15}"/>
              </a:ext>
            </a:extLst>
          </p:cNvPr>
          <p:cNvSpPr/>
          <p:nvPr/>
        </p:nvSpPr>
        <p:spPr>
          <a:xfrm>
            <a:off x="11236111" y="1791867"/>
            <a:ext cx="484632" cy="1560704"/>
          </a:xfrm>
          <a:prstGeom prst="up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7BD925C-8700-46A5-A475-186E07118358}"/>
                  </a:ext>
                </a:extLst>
              </p:cNvPr>
              <p:cNvSpPr txBox="1"/>
              <p:nvPr/>
            </p:nvSpPr>
            <p:spPr>
              <a:xfrm>
                <a:off x="6172202" y="3657015"/>
                <a:ext cx="206646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4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27</m:t>
                          </m:r>
                        </m:e>
                        <m:sub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sub>
                      </m:sSub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11011</m:t>
                          </m:r>
                        </m:e>
                        <m:sub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GB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7BD925C-8700-46A5-A475-186E071183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2202" y="3657015"/>
                <a:ext cx="2066463" cy="369332"/>
              </a:xfrm>
              <a:prstGeom prst="rect">
                <a:avLst/>
              </a:prstGeom>
              <a:blipFill>
                <a:blip r:embed="rId5"/>
                <a:stretch>
                  <a:fillRect l="-3254" r="-888" b="-15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7" name="Table 13">
            <a:extLst>
              <a:ext uri="{FF2B5EF4-FFF2-40B4-BE49-F238E27FC236}">
                <a16:creationId xmlns:a16="http://schemas.microsoft.com/office/drawing/2014/main" id="{DB8E42A4-5B42-4563-A399-A29E8536D8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8584264"/>
              </p:ext>
            </p:extLst>
          </p:nvPr>
        </p:nvGraphicFramePr>
        <p:xfrm>
          <a:off x="6172200" y="4092606"/>
          <a:ext cx="60198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4950">
                  <a:extLst>
                    <a:ext uri="{9D8B030D-6E8A-4147-A177-3AD203B41FA5}">
                      <a16:colId xmlns:a16="http://schemas.microsoft.com/office/drawing/2014/main" val="3527294006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4227170688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2996729947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12339561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Remainder</a:t>
                      </a: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260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197 ÷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5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7213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24 ÷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024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3 ÷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3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9200630"/>
                  </a:ext>
                </a:extLst>
              </a:tr>
            </a:tbl>
          </a:graphicData>
        </a:graphic>
      </p:graphicFrame>
      <p:sp>
        <p:nvSpPr>
          <p:cNvPr id="18" name="Arrow: Up 17">
            <a:extLst>
              <a:ext uri="{FF2B5EF4-FFF2-40B4-BE49-F238E27FC236}">
                <a16:creationId xmlns:a16="http://schemas.microsoft.com/office/drawing/2014/main" id="{39E59F45-AB2E-48E6-A92B-2EDA7D265E8C}"/>
              </a:ext>
            </a:extLst>
          </p:cNvPr>
          <p:cNvSpPr/>
          <p:nvPr/>
        </p:nvSpPr>
        <p:spPr>
          <a:xfrm>
            <a:off x="11236109" y="4547678"/>
            <a:ext cx="484632" cy="852548"/>
          </a:xfrm>
          <a:prstGeom prst="up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33B86D3-9890-4BCC-91BD-B2CC9FFB55B4}"/>
                  </a:ext>
                </a:extLst>
              </p:cNvPr>
              <p:cNvSpPr txBox="1"/>
              <p:nvPr/>
            </p:nvSpPr>
            <p:spPr>
              <a:xfrm>
                <a:off x="6131051" y="5681302"/>
                <a:ext cx="189654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4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197</m:t>
                          </m:r>
                        </m:e>
                        <m:sub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sub>
                      </m:sSub>
                      <m:r>
                        <a:rPr lang="en-GB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305</m:t>
                          </m:r>
                        </m:e>
                        <m:sub>
                          <m:r>
                            <a:rPr lang="en-GB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en-GB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33B86D3-9890-4BCC-91BD-B2CC9FFB55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1051" y="5681302"/>
                <a:ext cx="1896545" cy="369332"/>
              </a:xfrm>
              <a:prstGeom prst="rect">
                <a:avLst/>
              </a:prstGeom>
              <a:blipFill>
                <a:blip r:embed="rId6"/>
                <a:stretch>
                  <a:fillRect l="-3537" r="-1286" b="-131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23530844-5FA3-FE49-8762-03F66D6F3E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1C002B-6E98-0441-8350-D3EB2E0565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slide-03" descr="slide-03">
            <a:hlinkClick r:id="" action="ppaction://media"/>
            <a:extLst>
              <a:ext uri="{FF2B5EF4-FFF2-40B4-BE49-F238E27FC236}">
                <a16:creationId xmlns:a16="http://schemas.microsoft.com/office/drawing/2014/main" id="{E6C5DC9E-7601-8645-BF2E-E6ACD5BB24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666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07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0E1CC-8C30-4535-BB07-543DE559D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Binary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91530-1A76-453C-98FA-A096DD48A26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Binary Numbers can be added in much the same way as you would add decimal numbers.</a:t>
            </a:r>
          </a:p>
          <a:p>
            <a:endParaRPr lang="en-GB" dirty="0"/>
          </a:p>
          <a:p>
            <a:r>
              <a:rPr lang="en-GB" dirty="0"/>
              <a:t>From right-to-left, add the digits, carrying over when the sum is greater than 1.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ADFBB2B-EF5F-43D0-9D9A-1D8AC06BEF82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05891595"/>
              </p:ext>
            </p:extLst>
          </p:nvPr>
        </p:nvGraphicFramePr>
        <p:xfrm>
          <a:off x="6172200" y="1574800"/>
          <a:ext cx="60198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1980">
                  <a:extLst>
                    <a:ext uri="{9D8B030D-6E8A-4147-A177-3AD203B41FA5}">
                      <a16:colId xmlns:a16="http://schemas.microsoft.com/office/drawing/2014/main" val="1262875091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584575134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773944629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81270149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69315478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17339997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076295766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38596894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1831152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3850751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7433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302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1769963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3F7ED381-F7B3-4E7D-B1DB-2F3A69FFD1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3627364"/>
              </p:ext>
            </p:extLst>
          </p:nvPr>
        </p:nvGraphicFramePr>
        <p:xfrm>
          <a:off x="6167413" y="3302665"/>
          <a:ext cx="60198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1980">
                  <a:extLst>
                    <a:ext uri="{9D8B030D-6E8A-4147-A177-3AD203B41FA5}">
                      <a16:colId xmlns:a16="http://schemas.microsoft.com/office/drawing/2014/main" val="1262875091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584575134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773944629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81270149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69315478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17339997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076295766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38596894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1831152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3850751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7433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302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1769963"/>
                  </a:ext>
                </a:extLst>
              </a:tr>
            </a:tbl>
          </a:graphicData>
        </a:graphic>
      </p:graphicFrame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5730CB82-3B40-4991-8366-9B95EDD699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6038104"/>
              </p:ext>
            </p:extLst>
          </p:nvPr>
        </p:nvGraphicFramePr>
        <p:xfrm>
          <a:off x="6172200" y="5030530"/>
          <a:ext cx="60198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1980">
                  <a:extLst>
                    <a:ext uri="{9D8B030D-6E8A-4147-A177-3AD203B41FA5}">
                      <a16:colId xmlns:a16="http://schemas.microsoft.com/office/drawing/2014/main" val="1262875091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584575134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773944629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81270149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69315478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17339997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076295766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38596894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18311522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3850751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7433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302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1769963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BAD6603-F1AB-9649-9815-924A07DCD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A29317-CEF4-D24F-BE7F-2D94BCD76B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F344C7-3750-9A44-9ECA-624DA666C4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651CA9-5887-EB4A-8DE9-2518E930EE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slide-04" descr="slide-04">
            <a:hlinkClick r:id="" action="ppaction://media"/>
            <a:extLst>
              <a:ext uri="{FF2B5EF4-FFF2-40B4-BE49-F238E27FC236}">
                <a16:creationId xmlns:a16="http://schemas.microsoft.com/office/drawing/2014/main" id="{F182DDDC-AA3F-6F4C-840B-296754DC42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691485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1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84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FA227-B34A-4353-B557-D626DA36E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Subtracting Binary Numbers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0E501E-A33B-4186-928A-5BEFEF05AB8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We can also subtract binary numbers in the same way we subtract decimal numbers.</a:t>
            </a:r>
          </a:p>
          <a:p>
            <a:endParaRPr lang="en-GB" dirty="0"/>
          </a:p>
          <a:p>
            <a:r>
              <a:rPr lang="en-GB" dirty="0"/>
              <a:t>However, we now face a problem – how do we represent negative numbers in binary for the computer?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18CC29D-2948-471E-ADB0-02C3256ABD4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27445547"/>
              </p:ext>
            </p:extLst>
          </p:nvPr>
        </p:nvGraphicFramePr>
        <p:xfrm>
          <a:off x="6172200" y="1574800"/>
          <a:ext cx="60198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1980">
                  <a:extLst>
                    <a:ext uri="{9D8B030D-6E8A-4147-A177-3AD203B41FA5}">
                      <a16:colId xmlns:a16="http://schemas.microsoft.com/office/drawing/2014/main" val="1294595525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3693268330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506227730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2731869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12015153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522501627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412882718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874603150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3488104895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02481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303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053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602737"/>
                  </a:ext>
                </a:extLst>
              </a:tr>
            </a:tbl>
          </a:graphicData>
        </a:graphic>
      </p:graphicFrame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49F750B7-3723-4E5A-90F5-B5EC6D7374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4515283"/>
              </p:ext>
            </p:extLst>
          </p:nvPr>
        </p:nvGraphicFramePr>
        <p:xfrm>
          <a:off x="6172200" y="3307053"/>
          <a:ext cx="60198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1980">
                  <a:extLst>
                    <a:ext uri="{9D8B030D-6E8A-4147-A177-3AD203B41FA5}">
                      <a16:colId xmlns:a16="http://schemas.microsoft.com/office/drawing/2014/main" val="1294595525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3693268330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506227730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2731869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12015153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522501627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412882718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874603150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3488104895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02481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303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053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602737"/>
                  </a:ext>
                </a:extLst>
              </a:tr>
            </a:tbl>
          </a:graphicData>
        </a:graphic>
      </p:graphicFrame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9D332F22-D158-457A-A7E8-71EB750DA0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5057262"/>
              </p:ext>
            </p:extLst>
          </p:nvPr>
        </p:nvGraphicFramePr>
        <p:xfrm>
          <a:off x="6172200" y="5039306"/>
          <a:ext cx="60198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1980">
                  <a:extLst>
                    <a:ext uri="{9D8B030D-6E8A-4147-A177-3AD203B41FA5}">
                      <a16:colId xmlns:a16="http://schemas.microsoft.com/office/drawing/2014/main" val="1294595525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3693268330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506227730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2731869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12015153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522501627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2412882718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874603150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3488104895"/>
                    </a:ext>
                  </a:extLst>
                </a:gridCol>
                <a:gridCol w="601980">
                  <a:extLst>
                    <a:ext uri="{9D8B030D-6E8A-4147-A177-3AD203B41FA5}">
                      <a16:colId xmlns:a16="http://schemas.microsoft.com/office/drawing/2014/main" val="1902481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303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053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602737"/>
                  </a:ext>
                </a:extLst>
              </a:tr>
            </a:tbl>
          </a:graphicData>
        </a:graphic>
      </p:graphicFrame>
      <p:pic>
        <p:nvPicPr>
          <p:cNvPr id="5" name="slide-05" descr="slide-05">
            <a:hlinkClick r:id="" action="ppaction://media"/>
            <a:extLst>
              <a:ext uri="{FF2B5EF4-FFF2-40B4-BE49-F238E27FC236}">
                <a16:creationId xmlns:a16="http://schemas.microsoft.com/office/drawing/2014/main" id="{2699877B-6750-E845-A537-EF11319014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30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15E1-C258-42F9-8B1D-405E0AE78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Two’s Compliment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32F844-1920-4F76-A074-841719142A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Two’s compliment allows us to represent a negative Binary number.</a:t>
            </a:r>
          </a:p>
          <a:p>
            <a:endParaRPr lang="en-GB" dirty="0"/>
          </a:p>
          <a:p>
            <a:r>
              <a:rPr lang="en-GB" dirty="0"/>
              <a:t>For a negative Binary number, we invert the digits (0 to 1 and 1 to 0) and add 1.</a:t>
            </a:r>
          </a:p>
          <a:p>
            <a:endParaRPr lang="en-GB" dirty="0"/>
          </a:p>
          <a:p>
            <a:r>
              <a:rPr lang="en-GB" dirty="0"/>
              <a:t>The first binary digit now signifies if a number is positive (0) or negative (1).</a:t>
            </a:r>
          </a:p>
          <a:p>
            <a:endParaRPr lang="en-GB" dirty="0"/>
          </a:p>
          <a:p>
            <a:r>
              <a:rPr lang="en-GB" dirty="0"/>
              <a:t>We can now represent subtraction as adding a negative number.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1DD3BDE4-F170-4D1D-A16B-63D8E5559EA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62653531"/>
              </p:ext>
            </p:extLst>
          </p:nvPr>
        </p:nvGraphicFramePr>
        <p:xfrm>
          <a:off x="6172200" y="1574800"/>
          <a:ext cx="6019794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8866">
                  <a:extLst>
                    <a:ext uri="{9D8B030D-6E8A-4147-A177-3AD203B41FA5}">
                      <a16:colId xmlns:a16="http://schemas.microsoft.com/office/drawing/2014/main" val="428000422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3049951500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1796695542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1677580070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3904939209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3895862056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1786076529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3649284754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16577078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818849"/>
                  </a:ext>
                </a:extLst>
              </a:tr>
              <a:tr h="370840">
                <a:tc gridSpan="9"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INVERT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125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824034"/>
                  </a:ext>
                </a:extLst>
              </a:tr>
              <a:tr h="370840">
                <a:tc gridSpan="9"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ADD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05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-105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282561"/>
                  </a:ext>
                </a:extLst>
              </a:tr>
            </a:tbl>
          </a:graphicData>
        </a:graphic>
      </p:graphicFrame>
      <p:graphicFrame>
        <p:nvGraphicFramePr>
          <p:cNvPr id="16" name="Table 14">
            <a:extLst>
              <a:ext uri="{FF2B5EF4-FFF2-40B4-BE49-F238E27FC236}">
                <a16:creationId xmlns:a16="http://schemas.microsoft.com/office/drawing/2014/main" id="{B1748E7B-F532-4B3D-B91D-00C05C39C7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9084904"/>
              </p:ext>
            </p:extLst>
          </p:nvPr>
        </p:nvGraphicFramePr>
        <p:xfrm>
          <a:off x="6172200" y="4120209"/>
          <a:ext cx="6019794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8866">
                  <a:extLst>
                    <a:ext uri="{9D8B030D-6E8A-4147-A177-3AD203B41FA5}">
                      <a16:colId xmlns:a16="http://schemas.microsoft.com/office/drawing/2014/main" val="428000422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3049951500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1796695542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1677580070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3904939209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3895862056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1786076529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3649284754"/>
                    </a:ext>
                  </a:extLst>
                </a:gridCol>
                <a:gridCol w="668866">
                  <a:extLst>
                    <a:ext uri="{9D8B030D-6E8A-4147-A177-3AD203B41FA5}">
                      <a16:colId xmlns:a16="http://schemas.microsoft.com/office/drawing/2014/main" val="16577078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818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-105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824034"/>
                  </a:ext>
                </a:extLst>
              </a:tr>
              <a:tr h="370840">
                <a:tc gridSpan="9"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ADD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05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28256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FFD1B1B-BDB7-C046-B874-3F40F9AE7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FFEA33-F5ED-8D44-A661-617803620C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slide-06" descr="slide-06">
            <a:hlinkClick r:id="" action="ppaction://media"/>
            <a:extLst>
              <a:ext uri="{FF2B5EF4-FFF2-40B4-BE49-F238E27FC236}">
                <a16:creationId xmlns:a16="http://schemas.microsoft.com/office/drawing/2014/main" id="{3D34F258-D170-DE48-BF6C-8046761878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710693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138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4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2BE7A-2695-4AE7-AB33-9A72F7848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Simple FIXED Point Representation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10F76E-CA75-4FBB-AFB5-236D911913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A Fixed point number is one with a decimal point, e.g., 13.5.</a:t>
            </a:r>
          </a:p>
          <a:p>
            <a:endParaRPr lang="en-GB" dirty="0"/>
          </a:p>
          <a:p>
            <a:r>
              <a:rPr lang="en-GB" dirty="0"/>
              <a:t>These numbers can be represented by positional values.</a:t>
            </a:r>
          </a:p>
          <a:p>
            <a:endParaRPr lang="en-GB" dirty="0"/>
          </a:p>
          <a:p>
            <a:r>
              <a:rPr lang="en-GB" dirty="0"/>
              <a:t>This works in all number systems.</a:t>
            </a:r>
          </a:p>
          <a:p>
            <a:endParaRPr lang="en-GB" dirty="0"/>
          </a:p>
          <a:p>
            <a:r>
              <a:rPr lang="en-GB" dirty="0"/>
              <a:t>Computer representation of These numbers is a bit more complex.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91B59EB2-08C8-4940-970E-9B7E3900B0C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53834928"/>
              </p:ext>
            </p:extLst>
          </p:nvPr>
        </p:nvGraphicFramePr>
        <p:xfrm>
          <a:off x="6172200" y="1574800"/>
          <a:ext cx="6019799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2353">
                  <a:extLst>
                    <a:ext uri="{9D8B030D-6E8A-4147-A177-3AD203B41FA5}">
                      <a16:colId xmlns:a16="http://schemas.microsoft.com/office/drawing/2014/main" val="3789810269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380506357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534763517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1988386285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963901978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626900419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1748293911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20010932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Base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3</a:t>
                      </a:r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</a:t>
                      </a:r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aseline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  <a:endParaRPr lang="en-GB" baseline="0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aseline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-1</a:t>
                      </a:r>
                      <a:endParaRPr lang="en-GB" baseline="0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-2</a:t>
                      </a:r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412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568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1324.18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5127255"/>
                  </a:ext>
                </a:extLst>
              </a:tr>
            </a:tbl>
          </a:graphicData>
        </a:graphic>
      </p:graphicFrame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E4689BF3-3092-4876-AA30-35BF569BAAD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2869061"/>
              </p:ext>
            </p:extLst>
          </p:nvPr>
        </p:nvGraphicFramePr>
        <p:xfrm>
          <a:off x="6172199" y="3962932"/>
          <a:ext cx="6019799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2353">
                  <a:extLst>
                    <a:ext uri="{9D8B030D-6E8A-4147-A177-3AD203B41FA5}">
                      <a16:colId xmlns:a16="http://schemas.microsoft.com/office/drawing/2014/main" val="3789810269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380506357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534763517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1988386285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963901978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626900419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1748293911"/>
                    </a:ext>
                  </a:extLst>
                </a:gridCol>
                <a:gridCol w="726778">
                  <a:extLst>
                    <a:ext uri="{9D8B030D-6E8A-4147-A177-3AD203B41FA5}">
                      <a16:colId xmlns:a16="http://schemas.microsoft.com/office/drawing/2014/main" val="20010932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Base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aseline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3</a:t>
                      </a:r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aseline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</a:t>
                      </a:r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aseline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  <a:endParaRPr lang="en-GB" baseline="0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aseline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aseline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-1</a:t>
                      </a:r>
                      <a:endParaRPr lang="en-GB" baseline="0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aseline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</a:t>
                      </a:r>
                      <a:r>
                        <a:rPr lang="en-GB" baseline="30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-2</a:t>
                      </a:r>
                      <a:endParaRPr lang="en-GB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412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568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11.75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5127255"/>
                  </a:ext>
                </a:extLst>
              </a:tr>
            </a:tbl>
          </a:graphicData>
        </a:graphic>
      </p:graphicFrame>
      <p:pic>
        <p:nvPicPr>
          <p:cNvPr id="5" name="slide-07" descr="slide-07">
            <a:hlinkClick r:id="" action="ppaction://media"/>
            <a:extLst>
              <a:ext uri="{FF2B5EF4-FFF2-40B4-BE49-F238E27FC236}">
                <a16:creationId xmlns:a16="http://schemas.microsoft.com/office/drawing/2014/main" id="{24FFE232-8A8F-4442-8D75-C5A2976547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923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6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2FD21-3F4D-4041-B5ED-8FA94081B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Limits of Binary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F6107-5853-4673-900A-780B292629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Binary fixed point numbers cannot represent certain values.</a:t>
            </a:r>
          </a:p>
          <a:p>
            <a:endParaRPr lang="en-GB" dirty="0"/>
          </a:p>
          <a:p>
            <a:r>
              <a:rPr lang="en-GB" dirty="0"/>
              <a:t>All whole numbers can be represented within the limits of the computer’s memory.</a:t>
            </a:r>
          </a:p>
          <a:p>
            <a:endParaRPr lang="en-GB" dirty="0"/>
          </a:p>
          <a:p>
            <a:r>
              <a:rPr lang="en-GB" dirty="0"/>
              <a:t>Certain Decimal numbers cannot be represented; for example 0.1.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06C90A3-6ECE-4568-951D-68DB26EFAF9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98807178"/>
              </p:ext>
            </p:extLst>
          </p:nvPr>
        </p:nvGraphicFramePr>
        <p:xfrm>
          <a:off x="6172200" y="1574800"/>
          <a:ext cx="6019800" cy="482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06600">
                  <a:extLst>
                    <a:ext uri="{9D8B030D-6E8A-4147-A177-3AD203B41FA5}">
                      <a16:colId xmlns:a16="http://schemas.microsoft.com/office/drawing/2014/main" val="2539202035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2351669933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1227611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74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252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2363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030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0.0625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0.0625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0043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0.03125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0.09325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440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0.015625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0.09325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349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0.0078125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0.09325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902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0.00390625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0.09715625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1280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0.001953125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0.099109375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848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0.0009765625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0.099109375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062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0.00048828125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0.099109375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51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0.000244140625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0.099353515625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560443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5C5179D-56C7-FE48-BBB9-6A5098F29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C6B315-DF0A-A34D-96AB-3BC5EF588A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slide-08" descr="slide-08">
            <a:hlinkClick r:id="" action="ppaction://media"/>
            <a:extLst>
              <a:ext uri="{FF2B5EF4-FFF2-40B4-BE49-F238E27FC236}">
                <a16:creationId xmlns:a16="http://schemas.microsoft.com/office/drawing/2014/main" id="{603F1360-B75A-454A-8180-660C2B0A69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77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91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75DA01-312E-4949-84D1-ACBD837EA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Summary;</a:t>
            </a:r>
          </a:p>
          <a:p>
            <a:endParaRPr lang="en-GB" dirty="0"/>
          </a:p>
          <a:p>
            <a:r>
              <a:rPr lang="en-GB" dirty="0"/>
              <a:t>We can convert between a number system and decimal.</a:t>
            </a:r>
          </a:p>
          <a:p>
            <a:endParaRPr lang="en-GB" dirty="0"/>
          </a:p>
          <a:p>
            <a:r>
              <a:rPr lang="en-GB" dirty="0"/>
              <a:t>Adding and subtracting binary numbers can work as decimal, although we do subtraction differently.</a:t>
            </a:r>
          </a:p>
          <a:p>
            <a:endParaRPr lang="en-GB" dirty="0"/>
          </a:p>
          <a:p>
            <a:r>
              <a:rPr lang="en-GB" dirty="0"/>
              <a:t>There are limits to what we can represent in binary.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78C9F-F6BE-4C06-957F-62EB01D83B2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Original Slides by Pelumi Apantaku</a:t>
            </a:r>
          </a:p>
          <a:p>
            <a:endParaRPr lang="en-GB" dirty="0"/>
          </a:p>
          <a:p>
            <a:r>
              <a:rPr lang="en-GB" dirty="0"/>
              <a:t>Updated Slides by Kevin Chalmers</a:t>
            </a:r>
          </a:p>
          <a:p>
            <a:endParaRPr lang="en-GB" dirty="0"/>
          </a:p>
          <a:p>
            <a:r>
              <a:rPr lang="en-GB" dirty="0"/>
              <a:t>Video by Kevin Chalmers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F645C4-F766-B845-815F-DDC297558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F6319D-8F9C-754F-94DD-8340B4FA29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slide-09" descr="slide-09">
            <a:hlinkClick r:id="" action="ppaction://media"/>
            <a:extLst>
              <a:ext uri="{FF2B5EF4-FFF2-40B4-BE49-F238E27FC236}">
                <a16:creationId xmlns:a16="http://schemas.microsoft.com/office/drawing/2014/main" id="{754C91F3-120D-8949-B55B-7D2940A9C8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21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53B74DE7D53B4797FE44204711A0A1" ma:contentTypeVersion="7" ma:contentTypeDescription="Create a new document." ma:contentTypeScope="" ma:versionID="36d212896b0b20dfed665b1189ddff63">
  <xsd:schema xmlns:xsd="http://www.w3.org/2001/XMLSchema" xmlns:xs="http://www.w3.org/2001/XMLSchema" xmlns:p="http://schemas.microsoft.com/office/2006/metadata/properties" xmlns:ns3="4cda9a55-c019-4dc1-8023-2b221ed9fd37" targetNamespace="http://schemas.microsoft.com/office/2006/metadata/properties" ma:root="true" ma:fieldsID="caff2cf0f1746aa325ba0c1c3236feed" ns3:_="">
    <xsd:import namespace="4cda9a55-c019-4dc1-8023-2b221ed9fd3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da9a55-c019-4dc1-8023-2b221ed9fd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009EBB0-22F5-4282-A821-8F0FFA10580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da9a55-c019-4dc1-8023-2b221ed9fd3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681EE24-DC94-4B1C-805C-72400A9D1A4A}">
  <ds:schemaRefs>
    <ds:schemaRef ds:uri="http://www.w3.org/XML/1998/namespace"/>
    <ds:schemaRef ds:uri="http://purl.org/dc/elements/1.1/"/>
    <ds:schemaRef ds:uri="4cda9a55-c019-4dc1-8023-2b221ed9fd37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7FF7EF4-7E50-472D-8273-834D31332E1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1791</TotalTime>
  <Words>767</Words>
  <Application>Microsoft Macintosh PowerPoint</Application>
  <PresentationFormat>Widescreen</PresentationFormat>
  <Paragraphs>365</Paragraphs>
  <Slides>9</Slides>
  <Notes>1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 Math</vt:lpstr>
      <vt:lpstr>Gill Sans MT</vt:lpstr>
      <vt:lpstr>Office Theme</vt:lpstr>
      <vt:lpstr>Working with Binary Numbers</vt:lpstr>
      <vt:lpstr>Why do we need to work with Binary Numbers?</vt:lpstr>
      <vt:lpstr>Conversion from Decimal to Another Base</vt:lpstr>
      <vt:lpstr>Adding Binary Numbers</vt:lpstr>
      <vt:lpstr>Subtracting Binary Numbers</vt:lpstr>
      <vt:lpstr>Two’s Compliment</vt:lpstr>
      <vt:lpstr>Simple FIXED Point Representation</vt:lpstr>
      <vt:lpstr>Limits of Binary Representation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Chalmers</dc:creator>
  <cp:lastModifiedBy>Microsoft Office User</cp:lastModifiedBy>
  <cp:revision>23</cp:revision>
  <dcterms:created xsi:type="dcterms:W3CDTF">2020-07-09T11:32:49Z</dcterms:created>
  <dcterms:modified xsi:type="dcterms:W3CDTF">2020-09-08T20:15:02Z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0x0101001B53B74DE7D53B4797FE44204711A0A1</vt:lpwstr>
  </property>
</Properties>
</file>

<file path=docProps/thumbnail.jpeg>
</file>